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5" r:id="rId5"/>
    <p:sldId id="259" r:id="rId6"/>
    <p:sldId id="260" r:id="rId7"/>
    <p:sldId id="268" r:id="rId8"/>
    <p:sldId id="267" r:id="rId9"/>
    <p:sldId id="261" r:id="rId10"/>
    <p:sldId id="262" r:id="rId11"/>
    <p:sldId id="263" r:id="rId12"/>
    <p:sldId id="266"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5" d="100"/>
          <a:sy n="65" d="100"/>
        </p:scale>
        <p:origin x="1358" y="5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2E4CCF-F98E-4A97-89E1-6FB597C09348}"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9EED01BE-D1BC-4F5C-9AAB-86A7E69A7DAF}">
      <dgm:prSet/>
      <dgm:spPr/>
      <dgm:t>
        <a:bodyPr/>
        <a:lstStyle/>
        <a:p>
          <a:r>
            <a:rPr lang="en-US" dirty="0"/>
            <a:t>For the final project of CSC 335, we chose to do the podcast player</a:t>
          </a:r>
        </a:p>
      </dgm:t>
    </dgm:pt>
    <dgm:pt modelId="{92B49DD6-730E-42A5-9681-EED4BBF6C2A9}" type="parTrans" cxnId="{CDF9A702-31E7-439C-B6E6-23A620D57A71}">
      <dgm:prSet/>
      <dgm:spPr/>
      <dgm:t>
        <a:bodyPr/>
        <a:lstStyle/>
        <a:p>
          <a:endParaRPr lang="en-US"/>
        </a:p>
      </dgm:t>
    </dgm:pt>
    <dgm:pt modelId="{BBA43839-6D0B-4936-A2E5-8E2CFF6FEC9F}" type="sibTrans" cxnId="{CDF9A702-31E7-439C-B6E6-23A620D57A71}">
      <dgm:prSet/>
      <dgm:spPr/>
      <dgm:t>
        <a:bodyPr/>
        <a:lstStyle/>
        <a:p>
          <a:endParaRPr lang="en-US"/>
        </a:p>
      </dgm:t>
    </dgm:pt>
    <dgm:pt modelId="{1C68C44B-4954-4FCF-B228-3E80FC38305E}">
      <dgm:prSet/>
      <dgm:spPr/>
      <dgm:t>
        <a:bodyPr/>
        <a:lstStyle/>
        <a:p>
          <a:r>
            <a:rPr lang="en-US"/>
            <a:t>We all love podcasts with a passion as we overall had a lot of fun creating this project because podcasts are a daily part of our lives</a:t>
          </a:r>
        </a:p>
      </dgm:t>
    </dgm:pt>
    <dgm:pt modelId="{261CF764-6BBE-41DF-954C-28D94C5F7FEC}" type="parTrans" cxnId="{434D2A35-E5D5-45EF-9104-28D9D93F1989}">
      <dgm:prSet/>
      <dgm:spPr/>
      <dgm:t>
        <a:bodyPr/>
        <a:lstStyle/>
        <a:p>
          <a:endParaRPr lang="en-US"/>
        </a:p>
      </dgm:t>
    </dgm:pt>
    <dgm:pt modelId="{B50AF23F-19D3-4939-A63D-39DF10249F62}" type="sibTrans" cxnId="{434D2A35-E5D5-45EF-9104-28D9D93F1989}">
      <dgm:prSet/>
      <dgm:spPr/>
      <dgm:t>
        <a:bodyPr/>
        <a:lstStyle/>
        <a:p>
          <a:endParaRPr lang="en-US"/>
        </a:p>
      </dgm:t>
    </dgm:pt>
    <dgm:pt modelId="{7D0E36E1-76E3-4AD9-93F4-EB054FC622E6}" type="pres">
      <dgm:prSet presAssocID="{DD2E4CCF-F98E-4A97-89E1-6FB597C09348}" presName="outerComposite" presStyleCnt="0">
        <dgm:presLayoutVars>
          <dgm:chMax val="5"/>
          <dgm:dir/>
          <dgm:resizeHandles val="exact"/>
        </dgm:presLayoutVars>
      </dgm:prSet>
      <dgm:spPr/>
    </dgm:pt>
    <dgm:pt modelId="{5B95E350-F999-4B55-8D2C-BCADA9F169DF}" type="pres">
      <dgm:prSet presAssocID="{DD2E4CCF-F98E-4A97-89E1-6FB597C09348}" presName="dummyMaxCanvas" presStyleCnt="0">
        <dgm:presLayoutVars/>
      </dgm:prSet>
      <dgm:spPr/>
    </dgm:pt>
    <dgm:pt modelId="{44952E23-132D-47B9-81BA-0018C255EB43}" type="pres">
      <dgm:prSet presAssocID="{DD2E4CCF-F98E-4A97-89E1-6FB597C09348}" presName="TwoNodes_1" presStyleLbl="node1" presStyleIdx="0" presStyleCnt="2">
        <dgm:presLayoutVars>
          <dgm:bulletEnabled val="1"/>
        </dgm:presLayoutVars>
      </dgm:prSet>
      <dgm:spPr/>
    </dgm:pt>
    <dgm:pt modelId="{1D23C3F6-BDB0-4CB7-AE46-1BF42A8CDF08}" type="pres">
      <dgm:prSet presAssocID="{DD2E4CCF-F98E-4A97-89E1-6FB597C09348}" presName="TwoNodes_2" presStyleLbl="node1" presStyleIdx="1" presStyleCnt="2">
        <dgm:presLayoutVars>
          <dgm:bulletEnabled val="1"/>
        </dgm:presLayoutVars>
      </dgm:prSet>
      <dgm:spPr/>
    </dgm:pt>
    <dgm:pt modelId="{151DCA03-1FBE-4ED5-B0B7-15A8AAE23172}" type="pres">
      <dgm:prSet presAssocID="{DD2E4CCF-F98E-4A97-89E1-6FB597C09348}" presName="TwoConn_1-2" presStyleLbl="fgAccFollowNode1" presStyleIdx="0" presStyleCnt="1">
        <dgm:presLayoutVars>
          <dgm:bulletEnabled val="1"/>
        </dgm:presLayoutVars>
      </dgm:prSet>
      <dgm:spPr/>
    </dgm:pt>
    <dgm:pt modelId="{24140FB6-090B-4CDA-A32A-CA55FE8A2968}" type="pres">
      <dgm:prSet presAssocID="{DD2E4CCF-F98E-4A97-89E1-6FB597C09348}" presName="TwoNodes_1_text" presStyleLbl="node1" presStyleIdx="1" presStyleCnt="2">
        <dgm:presLayoutVars>
          <dgm:bulletEnabled val="1"/>
        </dgm:presLayoutVars>
      </dgm:prSet>
      <dgm:spPr/>
    </dgm:pt>
    <dgm:pt modelId="{C4F3A836-BB27-4235-B2B2-FA3EE1255966}" type="pres">
      <dgm:prSet presAssocID="{DD2E4CCF-F98E-4A97-89E1-6FB597C09348}" presName="TwoNodes_2_text" presStyleLbl="node1" presStyleIdx="1" presStyleCnt="2">
        <dgm:presLayoutVars>
          <dgm:bulletEnabled val="1"/>
        </dgm:presLayoutVars>
      </dgm:prSet>
      <dgm:spPr/>
    </dgm:pt>
  </dgm:ptLst>
  <dgm:cxnLst>
    <dgm:cxn modelId="{CDF9A702-31E7-439C-B6E6-23A620D57A71}" srcId="{DD2E4CCF-F98E-4A97-89E1-6FB597C09348}" destId="{9EED01BE-D1BC-4F5C-9AAB-86A7E69A7DAF}" srcOrd="0" destOrd="0" parTransId="{92B49DD6-730E-42A5-9681-EED4BBF6C2A9}" sibTransId="{BBA43839-6D0B-4936-A2E5-8E2CFF6FEC9F}"/>
    <dgm:cxn modelId="{434D2A35-E5D5-45EF-9104-28D9D93F1989}" srcId="{DD2E4CCF-F98E-4A97-89E1-6FB597C09348}" destId="{1C68C44B-4954-4FCF-B228-3E80FC38305E}" srcOrd="1" destOrd="0" parTransId="{261CF764-6BBE-41DF-954C-28D94C5F7FEC}" sibTransId="{B50AF23F-19D3-4939-A63D-39DF10249F62}"/>
    <dgm:cxn modelId="{A92B187C-F688-46E0-93AB-7EC745BA1AFB}" type="presOf" srcId="{DD2E4CCF-F98E-4A97-89E1-6FB597C09348}" destId="{7D0E36E1-76E3-4AD9-93F4-EB054FC622E6}" srcOrd="0" destOrd="0" presId="urn:microsoft.com/office/officeart/2005/8/layout/vProcess5"/>
    <dgm:cxn modelId="{78B5ADAA-1666-4AA4-B8ED-BE8C184F81E3}" type="presOf" srcId="{9EED01BE-D1BC-4F5C-9AAB-86A7E69A7DAF}" destId="{24140FB6-090B-4CDA-A32A-CA55FE8A2968}" srcOrd="1" destOrd="0" presId="urn:microsoft.com/office/officeart/2005/8/layout/vProcess5"/>
    <dgm:cxn modelId="{81F88FED-6C65-4FCE-BBBA-2A736AFE0555}" type="presOf" srcId="{1C68C44B-4954-4FCF-B228-3E80FC38305E}" destId="{1D23C3F6-BDB0-4CB7-AE46-1BF42A8CDF08}" srcOrd="0" destOrd="0" presId="urn:microsoft.com/office/officeart/2005/8/layout/vProcess5"/>
    <dgm:cxn modelId="{D0E8B9EF-9139-4300-B3DF-B0379912CE38}" type="presOf" srcId="{9EED01BE-D1BC-4F5C-9AAB-86A7E69A7DAF}" destId="{44952E23-132D-47B9-81BA-0018C255EB43}" srcOrd="0" destOrd="0" presId="urn:microsoft.com/office/officeart/2005/8/layout/vProcess5"/>
    <dgm:cxn modelId="{FB4633F6-6CC1-40B0-ABD1-C97204FA9CAD}" type="presOf" srcId="{1C68C44B-4954-4FCF-B228-3E80FC38305E}" destId="{C4F3A836-BB27-4235-B2B2-FA3EE1255966}" srcOrd="1" destOrd="0" presId="urn:microsoft.com/office/officeart/2005/8/layout/vProcess5"/>
    <dgm:cxn modelId="{4C8870F9-FFFE-4980-B33F-125D1CFD49F6}" type="presOf" srcId="{BBA43839-6D0B-4936-A2E5-8E2CFF6FEC9F}" destId="{151DCA03-1FBE-4ED5-B0B7-15A8AAE23172}" srcOrd="0" destOrd="0" presId="urn:microsoft.com/office/officeart/2005/8/layout/vProcess5"/>
    <dgm:cxn modelId="{CE38C40C-DE7F-4FD5-B29C-5176CBC47621}" type="presParOf" srcId="{7D0E36E1-76E3-4AD9-93F4-EB054FC622E6}" destId="{5B95E350-F999-4B55-8D2C-BCADA9F169DF}" srcOrd="0" destOrd="0" presId="urn:microsoft.com/office/officeart/2005/8/layout/vProcess5"/>
    <dgm:cxn modelId="{2BB90AAA-C144-4AF8-8151-8AE68F9549C5}" type="presParOf" srcId="{7D0E36E1-76E3-4AD9-93F4-EB054FC622E6}" destId="{44952E23-132D-47B9-81BA-0018C255EB43}" srcOrd="1" destOrd="0" presId="urn:microsoft.com/office/officeart/2005/8/layout/vProcess5"/>
    <dgm:cxn modelId="{2600CF76-0026-46CE-B1E0-5BE02C3BC5CB}" type="presParOf" srcId="{7D0E36E1-76E3-4AD9-93F4-EB054FC622E6}" destId="{1D23C3F6-BDB0-4CB7-AE46-1BF42A8CDF08}" srcOrd="2" destOrd="0" presId="urn:microsoft.com/office/officeart/2005/8/layout/vProcess5"/>
    <dgm:cxn modelId="{194B4ED5-341C-4695-8C1A-D855BB44245A}" type="presParOf" srcId="{7D0E36E1-76E3-4AD9-93F4-EB054FC622E6}" destId="{151DCA03-1FBE-4ED5-B0B7-15A8AAE23172}" srcOrd="3" destOrd="0" presId="urn:microsoft.com/office/officeart/2005/8/layout/vProcess5"/>
    <dgm:cxn modelId="{D620C2CC-1F6B-45C8-8C5F-9B051BCB7CCC}" type="presParOf" srcId="{7D0E36E1-76E3-4AD9-93F4-EB054FC622E6}" destId="{24140FB6-090B-4CDA-A32A-CA55FE8A2968}" srcOrd="4" destOrd="0" presId="urn:microsoft.com/office/officeart/2005/8/layout/vProcess5"/>
    <dgm:cxn modelId="{2D1AAFD5-C804-4E63-AEAC-8FF78C41BEBC}" type="presParOf" srcId="{7D0E36E1-76E3-4AD9-93F4-EB054FC622E6}" destId="{C4F3A836-BB27-4235-B2B2-FA3EE1255966}"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52E23-132D-47B9-81BA-0018C255EB43}">
      <dsp:nvSpPr>
        <dsp:cNvPr id="0" name=""/>
        <dsp:cNvSpPr/>
      </dsp:nvSpPr>
      <dsp:spPr>
        <a:xfrm>
          <a:off x="0" y="0"/>
          <a:ext cx="8722360" cy="139588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For the final project of CSC 335, we chose to do the podcast player</a:t>
          </a:r>
        </a:p>
      </dsp:txBody>
      <dsp:txXfrm>
        <a:off x="40884" y="40884"/>
        <a:ext cx="7279600" cy="1314120"/>
      </dsp:txXfrm>
    </dsp:sp>
    <dsp:sp modelId="{1D23C3F6-BDB0-4CB7-AE46-1BF42A8CDF08}">
      <dsp:nvSpPr>
        <dsp:cNvPr id="0" name=""/>
        <dsp:cNvSpPr/>
      </dsp:nvSpPr>
      <dsp:spPr>
        <a:xfrm>
          <a:off x="1539239" y="1706086"/>
          <a:ext cx="8722360" cy="1395888"/>
        </a:xfrm>
        <a:prstGeom prst="roundRect">
          <a:avLst>
            <a:gd name="adj" fmla="val 10000"/>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We all love podcasts with a passion as we overall had a lot of fun creating this project because podcasts are a daily part of our lives</a:t>
          </a:r>
        </a:p>
      </dsp:txBody>
      <dsp:txXfrm>
        <a:off x="1580123" y="1746970"/>
        <a:ext cx="6194024" cy="1314120"/>
      </dsp:txXfrm>
    </dsp:sp>
    <dsp:sp modelId="{151DCA03-1FBE-4ED5-B0B7-15A8AAE23172}">
      <dsp:nvSpPr>
        <dsp:cNvPr id="0" name=""/>
        <dsp:cNvSpPr/>
      </dsp:nvSpPr>
      <dsp:spPr>
        <a:xfrm>
          <a:off x="7815032" y="1097323"/>
          <a:ext cx="907327" cy="90732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019181" y="1097323"/>
        <a:ext cx="499029" cy="68276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78D1FCD-AB88-43EB-9862-07853B2A78B0}" type="datetimeFigureOut">
              <a:rPr lang="en-US" smtClean="0"/>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99B182-0E6E-4229-9212-B8392B765C40}" type="slidenum">
              <a:rPr lang="en-US" smtClean="0"/>
              <a:t>‹#›</a:t>
            </a:fld>
            <a:endParaRPr lang="en-US"/>
          </a:p>
        </p:txBody>
      </p:sp>
    </p:spTree>
    <p:extLst>
      <p:ext uri="{BB962C8B-B14F-4D97-AF65-F5344CB8AC3E}">
        <p14:creationId xmlns:p14="http://schemas.microsoft.com/office/powerpoint/2010/main" val="12760868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8D1FCD-AB88-43EB-9862-07853B2A78B0}"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9B182-0E6E-4229-9212-B8392B765C40}" type="slidenum">
              <a:rPr lang="en-US" smtClean="0"/>
              <a:t>‹#›</a:t>
            </a:fld>
            <a:endParaRPr lang="en-US"/>
          </a:p>
        </p:txBody>
      </p:sp>
    </p:spTree>
    <p:extLst>
      <p:ext uri="{BB962C8B-B14F-4D97-AF65-F5344CB8AC3E}">
        <p14:creationId xmlns:p14="http://schemas.microsoft.com/office/powerpoint/2010/main" val="1817866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8D1FCD-AB88-43EB-9862-07853B2A78B0}"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9B182-0E6E-4229-9212-B8392B765C40}" type="slidenum">
              <a:rPr lang="en-US" smtClean="0"/>
              <a:t>‹#›</a:t>
            </a:fld>
            <a:endParaRPr lang="en-US"/>
          </a:p>
        </p:txBody>
      </p:sp>
    </p:spTree>
    <p:extLst>
      <p:ext uri="{BB962C8B-B14F-4D97-AF65-F5344CB8AC3E}">
        <p14:creationId xmlns:p14="http://schemas.microsoft.com/office/powerpoint/2010/main" val="4145106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D1FCD-AB88-43EB-9862-07853B2A78B0}" type="datetimeFigureOut">
              <a:rPr lang="en-US" smtClean="0"/>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99B182-0E6E-4229-9212-B8392B765C40}" type="slidenum">
              <a:rPr lang="en-US" smtClean="0"/>
              <a:t>‹#›</a:t>
            </a:fld>
            <a:endParaRPr lang="en-US"/>
          </a:p>
        </p:txBody>
      </p:sp>
    </p:spTree>
    <p:extLst>
      <p:ext uri="{BB962C8B-B14F-4D97-AF65-F5344CB8AC3E}">
        <p14:creationId xmlns:p14="http://schemas.microsoft.com/office/powerpoint/2010/main" val="357817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78D1FCD-AB88-43EB-9862-07853B2A78B0}" type="datetimeFigureOut">
              <a:rPr lang="en-US" smtClean="0"/>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99B182-0E6E-4229-9212-B8392B765C40}" type="slidenum">
              <a:rPr lang="en-US" smtClean="0"/>
              <a:t>‹#›</a:t>
            </a:fld>
            <a:endParaRPr lang="en-US"/>
          </a:p>
        </p:txBody>
      </p:sp>
    </p:spTree>
    <p:extLst>
      <p:ext uri="{BB962C8B-B14F-4D97-AF65-F5344CB8AC3E}">
        <p14:creationId xmlns:p14="http://schemas.microsoft.com/office/powerpoint/2010/main" val="134953271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78D1FCD-AB88-43EB-9862-07853B2A78B0}" type="datetimeFigureOut">
              <a:rPr lang="en-US" smtClean="0"/>
              <a:t>12/7/2021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099B182-0E6E-4229-9212-B8392B765C40}" type="slidenum">
              <a:rPr lang="en-US" smtClean="0"/>
              <a:t>‹#›</a:t>
            </a:fld>
            <a:endParaRPr lang="en-US"/>
          </a:p>
        </p:txBody>
      </p:sp>
    </p:spTree>
    <p:extLst>
      <p:ext uri="{BB962C8B-B14F-4D97-AF65-F5344CB8AC3E}">
        <p14:creationId xmlns:p14="http://schemas.microsoft.com/office/powerpoint/2010/main" val="657281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D78D1FCD-AB88-43EB-9862-07853B2A78B0}" type="datetimeFigureOut">
              <a:rPr lang="en-US" smtClean="0"/>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99B182-0E6E-4229-9212-B8392B765C4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648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8D1FCD-AB88-43EB-9862-07853B2A78B0}" type="datetimeFigureOut">
              <a:rPr lang="en-US" smtClean="0"/>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99B182-0E6E-4229-9212-B8392B765C40}" type="slidenum">
              <a:rPr lang="en-US" smtClean="0"/>
              <a:t>‹#›</a:t>
            </a:fld>
            <a:endParaRPr lang="en-US"/>
          </a:p>
        </p:txBody>
      </p:sp>
    </p:spTree>
    <p:extLst>
      <p:ext uri="{BB962C8B-B14F-4D97-AF65-F5344CB8AC3E}">
        <p14:creationId xmlns:p14="http://schemas.microsoft.com/office/powerpoint/2010/main" val="1939799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D1FCD-AB88-43EB-9862-07853B2A78B0}" type="datetimeFigureOut">
              <a:rPr lang="en-US" smtClean="0"/>
              <a:t>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99B182-0E6E-4229-9212-B8392B765C40}" type="slidenum">
              <a:rPr lang="en-US" smtClean="0"/>
              <a:t>‹#›</a:t>
            </a:fld>
            <a:endParaRPr lang="en-US"/>
          </a:p>
        </p:txBody>
      </p:sp>
    </p:spTree>
    <p:extLst>
      <p:ext uri="{BB962C8B-B14F-4D97-AF65-F5344CB8AC3E}">
        <p14:creationId xmlns:p14="http://schemas.microsoft.com/office/powerpoint/2010/main" val="1162234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78D1FCD-AB88-43EB-9862-07853B2A78B0}" type="datetimeFigureOut">
              <a:rPr lang="en-US" smtClean="0"/>
              <a:t>12/7/2021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6099B182-0E6E-4229-9212-B8392B765C40}" type="slidenum">
              <a:rPr lang="en-US" smtClean="0"/>
              <a:t>‹#›</a:t>
            </a:fld>
            <a:endParaRPr lang="en-US"/>
          </a:p>
        </p:txBody>
      </p:sp>
    </p:spTree>
    <p:extLst>
      <p:ext uri="{BB962C8B-B14F-4D97-AF65-F5344CB8AC3E}">
        <p14:creationId xmlns:p14="http://schemas.microsoft.com/office/powerpoint/2010/main" val="1968857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78D1FCD-AB88-43EB-9862-07853B2A78B0}" type="datetimeFigureOut">
              <a:rPr lang="en-US" smtClean="0"/>
              <a:t>12/7/2021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6099B182-0E6E-4229-9212-B8392B765C40}" type="slidenum">
              <a:rPr lang="en-US" smtClean="0"/>
              <a:t>‹#›</a:t>
            </a:fld>
            <a:endParaRPr lang="en-US"/>
          </a:p>
        </p:txBody>
      </p:sp>
    </p:spTree>
    <p:extLst>
      <p:ext uri="{BB962C8B-B14F-4D97-AF65-F5344CB8AC3E}">
        <p14:creationId xmlns:p14="http://schemas.microsoft.com/office/powerpoint/2010/main" val="4018599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78D1FCD-AB88-43EB-9862-07853B2A78B0}" type="datetimeFigureOut">
              <a:rPr lang="en-US" smtClean="0"/>
              <a:t>12/7/2021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099B182-0E6E-4229-9212-B8392B765C40}" type="slidenum">
              <a:rPr lang="en-US" smtClean="0"/>
              <a:t>‹#›</a:t>
            </a:fld>
            <a:endParaRPr lang="en-US"/>
          </a:p>
        </p:txBody>
      </p:sp>
    </p:spTree>
    <p:extLst>
      <p:ext uri="{BB962C8B-B14F-4D97-AF65-F5344CB8AC3E}">
        <p14:creationId xmlns:p14="http://schemas.microsoft.com/office/powerpoint/2010/main" val="13008902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2B71-8B0C-4A25-8AC0-8158B22C55DC}"/>
              </a:ext>
            </a:extLst>
          </p:cNvPr>
          <p:cNvSpPr>
            <a:spLocks noGrp="1"/>
          </p:cNvSpPr>
          <p:nvPr>
            <p:ph type="ctrTitle"/>
          </p:nvPr>
        </p:nvSpPr>
        <p:spPr/>
        <p:txBody>
          <a:bodyPr/>
          <a:lstStyle/>
          <a:p>
            <a:r>
              <a:rPr lang="en-US" dirty="0"/>
              <a:t>CSC 335 PODCAST PLAYER</a:t>
            </a:r>
          </a:p>
        </p:txBody>
      </p:sp>
      <p:sp>
        <p:nvSpPr>
          <p:cNvPr id="3" name="Subtitle 2">
            <a:extLst>
              <a:ext uri="{FF2B5EF4-FFF2-40B4-BE49-F238E27FC236}">
                <a16:creationId xmlns:a16="http://schemas.microsoft.com/office/drawing/2014/main" id="{DAB927D7-6257-44E6-9E08-A9B4EB83B130}"/>
              </a:ext>
            </a:extLst>
          </p:cNvPr>
          <p:cNvSpPr>
            <a:spLocks noGrp="1"/>
          </p:cNvSpPr>
          <p:nvPr>
            <p:ph type="subTitle" idx="1"/>
          </p:nvPr>
        </p:nvSpPr>
        <p:spPr/>
        <p:txBody>
          <a:bodyPr/>
          <a:lstStyle/>
          <a:p>
            <a:r>
              <a:rPr lang="en-US" dirty="0"/>
              <a:t>By Nathan Teku, Michael Stark, Kyle Clements, </a:t>
            </a:r>
            <a:r>
              <a:rPr lang="en-US" dirty="0" err="1"/>
              <a:t>Tinnawit</a:t>
            </a:r>
            <a:r>
              <a:rPr lang="en-US" dirty="0"/>
              <a:t> </a:t>
            </a:r>
            <a:r>
              <a:rPr lang="en-US" dirty="0" err="1"/>
              <a:t>Mangkang</a:t>
            </a:r>
            <a:endParaRPr lang="en-US" dirty="0"/>
          </a:p>
        </p:txBody>
      </p:sp>
    </p:spTree>
    <p:extLst>
      <p:ext uri="{BB962C8B-B14F-4D97-AF65-F5344CB8AC3E}">
        <p14:creationId xmlns:p14="http://schemas.microsoft.com/office/powerpoint/2010/main" val="207450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A055-94B0-430B-8B44-F8C12A1FC5CD}"/>
              </a:ext>
            </a:extLst>
          </p:cNvPr>
          <p:cNvSpPr>
            <a:spLocks noGrp="1"/>
          </p:cNvSpPr>
          <p:nvPr>
            <p:ph type="title"/>
          </p:nvPr>
        </p:nvSpPr>
        <p:spPr>
          <a:xfrm>
            <a:off x="323425" y="259550"/>
            <a:ext cx="4562084" cy="1170833"/>
          </a:xfrm>
          <a:solidFill>
            <a:schemeClr val="tx2">
              <a:lumMod val="75000"/>
            </a:schemeClr>
          </a:solidFill>
          <a:ln>
            <a:solidFill>
              <a:schemeClr val="bg1"/>
            </a:solidFill>
          </a:ln>
        </p:spPr>
        <p:txBody>
          <a:bodyPr>
            <a:normAutofit/>
          </a:bodyPr>
          <a:lstStyle/>
          <a:p>
            <a:r>
              <a:rPr lang="en-US" sz="3200" dirty="0">
                <a:solidFill>
                  <a:schemeClr val="bg1"/>
                </a:solidFill>
              </a:rPr>
              <a:t>Wow factor 2</a:t>
            </a:r>
          </a:p>
        </p:txBody>
      </p:sp>
      <p:sp>
        <p:nvSpPr>
          <p:cNvPr id="3" name="Content Placeholder 2">
            <a:extLst>
              <a:ext uri="{FF2B5EF4-FFF2-40B4-BE49-F238E27FC236}">
                <a16:creationId xmlns:a16="http://schemas.microsoft.com/office/drawing/2014/main" id="{D74472E7-9FE8-4CC4-B0AA-9BFC65C5DCE2}"/>
              </a:ext>
            </a:extLst>
          </p:cNvPr>
          <p:cNvSpPr>
            <a:spLocks noGrp="1"/>
          </p:cNvSpPr>
          <p:nvPr>
            <p:ph idx="1"/>
          </p:nvPr>
        </p:nvSpPr>
        <p:spPr>
          <a:xfrm>
            <a:off x="8177783" y="973600"/>
            <a:ext cx="3374136" cy="4924280"/>
          </a:xfrm>
        </p:spPr>
        <p:txBody>
          <a:bodyPr anchor="ctr">
            <a:normAutofit/>
          </a:bodyPr>
          <a:lstStyle/>
          <a:p>
            <a:pPr marL="0" indent="0">
              <a:buNone/>
            </a:pPr>
            <a:r>
              <a:rPr lang="en-US" dirty="0"/>
              <a:t> </a:t>
            </a:r>
          </a:p>
        </p:txBody>
      </p:sp>
      <p:sp>
        <p:nvSpPr>
          <p:cNvPr id="7" name="TextBox 6">
            <a:extLst>
              <a:ext uri="{FF2B5EF4-FFF2-40B4-BE49-F238E27FC236}">
                <a16:creationId xmlns:a16="http://schemas.microsoft.com/office/drawing/2014/main" id="{1798C23A-3237-4918-8430-5ACAA07A0179}"/>
              </a:ext>
            </a:extLst>
          </p:cNvPr>
          <p:cNvSpPr txBox="1"/>
          <p:nvPr/>
        </p:nvSpPr>
        <p:spPr>
          <a:xfrm>
            <a:off x="403187" y="2204561"/>
            <a:ext cx="4676503" cy="3693319"/>
          </a:xfrm>
          <a:prstGeom prst="rect">
            <a:avLst/>
          </a:prstGeom>
          <a:solidFill>
            <a:schemeClr val="tx2">
              <a:lumMod val="75000"/>
            </a:schemeClr>
          </a:solidFill>
        </p:spPr>
        <p:txBody>
          <a:bodyPr wrap="square" rtlCol="0">
            <a:spAutoFit/>
          </a:bodyPr>
          <a:lstStyle/>
          <a:p>
            <a:pPr marL="285750" indent="-285750">
              <a:buFont typeface="Arial" panose="020B0604020202020204" pitchFamily="34" charset="0"/>
              <a:buChar char="•"/>
            </a:pPr>
            <a:r>
              <a:rPr lang="en-US" dirty="0">
                <a:solidFill>
                  <a:schemeClr val="bg1"/>
                </a:solidFill>
              </a:rPr>
              <a:t>User has the option to create its own Playlist for the podcast episodes that they really enjoyed.</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For example, on the image above,  I clicked on an episode called “The Wrong Door” and pressed on the Heart Button which adds to a Playlist called “Favorites”.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On the image below,  I went to the Favorites Playlist and found the “The Wrong Door” episode in the playlist and clicked to play the episode.</a:t>
            </a:r>
          </a:p>
        </p:txBody>
      </p:sp>
      <p:pic>
        <p:nvPicPr>
          <p:cNvPr id="10" name="Picture 9">
            <a:extLst>
              <a:ext uri="{FF2B5EF4-FFF2-40B4-BE49-F238E27FC236}">
                <a16:creationId xmlns:a16="http://schemas.microsoft.com/office/drawing/2014/main" id="{FBBA4391-162F-4712-AF98-1877782B3B72}"/>
              </a:ext>
            </a:extLst>
          </p:cNvPr>
          <p:cNvPicPr>
            <a:picLocks noChangeAspect="1"/>
          </p:cNvPicPr>
          <p:nvPr/>
        </p:nvPicPr>
        <p:blipFill rotWithShape="1">
          <a:blip r:embed="rId2"/>
          <a:srcRect l="13358" t="2396" r="18382" b="13726"/>
          <a:stretch/>
        </p:blipFill>
        <p:spPr>
          <a:xfrm>
            <a:off x="6096000" y="35752"/>
            <a:ext cx="5230959" cy="3032484"/>
          </a:xfrm>
          <a:prstGeom prst="rect">
            <a:avLst/>
          </a:prstGeom>
        </p:spPr>
      </p:pic>
      <p:pic>
        <p:nvPicPr>
          <p:cNvPr id="12" name="Picture 11">
            <a:extLst>
              <a:ext uri="{FF2B5EF4-FFF2-40B4-BE49-F238E27FC236}">
                <a16:creationId xmlns:a16="http://schemas.microsoft.com/office/drawing/2014/main" id="{8DEEE991-A475-4534-B29B-88BB463A7130}"/>
              </a:ext>
            </a:extLst>
          </p:cNvPr>
          <p:cNvPicPr>
            <a:picLocks noChangeAspect="1"/>
          </p:cNvPicPr>
          <p:nvPr/>
        </p:nvPicPr>
        <p:blipFill rotWithShape="1">
          <a:blip r:embed="rId3"/>
          <a:srcRect l="13393" t="3785" r="17714" b="14001"/>
          <a:stretch/>
        </p:blipFill>
        <p:spPr>
          <a:xfrm>
            <a:off x="6096000" y="3068236"/>
            <a:ext cx="5230959" cy="3511418"/>
          </a:xfrm>
          <a:prstGeom prst="rect">
            <a:avLst/>
          </a:prstGeom>
        </p:spPr>
      </p:pic>
    </p:spTree>
    <p:extLst>
      <p:ext uri="{BB962C8B-B14F-4D97-AF65-F5344CB8AC3E}">
        <p14:creationId xmlns:p14="http://schemas.microsoft.com/office/powerpoint/2010/main" val="337456215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592E6-8C96-4094-AEDA-4FE6D2E4B9DE}"/>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a:solidFill>
                  <a:schemeClr val="bg1"/>
                </a:solidFill>
              </a:rPr>
              <a:t>Wow factor 3</a:t>
            </a:r>
          </a:p>
        </p:txBody>
      </p:sp>
      <p:sp>
        <p:nvSpPr>
          <p:cNvPr id="4" name="TextBox 3">
            <a:extLst>
              <a:ext uri="{FF2B5EF4-FFF2-40B4-BE49-F238E27FC236}">
                <a16:creationId xmlns:a16="http://schemas.microsoft.com/office/drawing/2014/main" id="{C3A5767C-3019-4F57-AADF-B12C67E32E55}"/>
              </a:ext>
            </a:extLst>
          </p:cNvPr>
          <p:cNvSpPr txBox="1"/>
          <p:nvPr/>
        </p:nvSpPr>
        <p:spPr>
          <a:xfrm>
            <a:off x="643467" y="2638044"/>
            <a:ext cx="6242715" cy="3415622"/>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dirty="0">
                <a:solidFill>
                  <a:schemeClr val="bg1"/>
                </a:solidFill>
              </a:rPr>
              <a:t>User has the option to download a specific podcast episode they like.</a:t>
            </a:r>
            <a:endParaRPr lang="en-US">
              <a:solidFill>
                <a:schemeClr val="bg1"/>
              </a:solidFill>
            </a:endParaRP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For example, in the image above, we select the podcast episode “The Plot Thickens” and press the download button. If it successfully downloaded the file, a pop-up window lets the user know it has been successfully downloaded. </a:t>
            </a:r>
            <a:endParaRPr lang="en-US">
              <a:solidFill>
                <a:schemeClr val="bg1"/>
              </a:solidFill>
            </a:endParaRPr>
          </a:p>
          <a:p>
            <a:pPr marL="285750" indent="-228600" defTabSz="914400">
              <a:spcBef>
                <a:spcPts val="1000"/>
              </a:spcBef>
              <a:buClr>
                <a:schemeClr val="accent2"/>
              </a:buClr>
              <a:buFont typeface="Arial" panose="020B0604020202020204" pitchFamily="34" charset="0"/>
              <a:buChar char="•"/>
            </a:pPr>
            <a:endParaRPr lang="en-US">
              <a:solidFill>
                <a:schemeClr val="bg1"/>
              </a:solidFill>
            </a:endParaRP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On the image below, when wanting to play the “The Plot Thickens” episode, it lets the user know when loading, that it is a downloaded episode. </a:t>
            </a:r>
            <a:endParaRPr lang="en-US">
              <a:solidFill>
                <a:schemeClr val="bg1"/>
              </a:solidFill>
            </a:endParaRPr>
          </a:p>
        </p:txBody>
      </p:sp>
      <p:pic>
        <p:nvPicPr>
          <p:cNvPr id="14" name="Picture 13">
            <a:extLst>
              <a:ext uri="{FF2B5EF4-FFF2-40B4-BE49-F238E27FC236}">
                <a16:creationId xmlns:a16="http://schemas.microsoft.com/office/drawing/2014/main" id="{1DDC26BB-4961-4C60-81ED-853A48BAA01E}"/>
              </a:ext>
            </a:extLst>
          </p:cNvPr>
          <p:cNvPicPr>
            <a:picLocks noChangeAspect="1"/>
          </p:cNvPicPr>
          <p:nvPr/>
        </p:nvPicPr>
        <p:blipFill rotWithShape="1">
          <a:blip r:embed="rId2"/>
          <a:srcRect l="15537" t="4255" r="15537" b="12861"/>
          <a:stretch/>
        </p:blipFill>
        <p:spPr>
          <a:xfrm>
            <a:off x="8129008" y="797039"/>
            <a:ext cx="3419524" cy="2313001"/>
          </a:xfrm>
          <a:prstGeom prst="rect">
            <a:avLst/>
          </a:prstGeom>
        </p:spPr>
      </p:pic>
      <p:pic>
        <p:nvPicPr>
          <p:cNvPr id="16" name="Picture 15">
            <a:extLst>
              <a:ext uri="{FF2B5EF4-FFF2-40B4-BE49-F238E27FC236}">
                <a16:creationId xmlns:a16="http://schemas.microsoft.com/office/drawing/2014/main" id="{A8A90EB5-1386-4A09-9C74-66FC377CDF0B}"/>
              </a:ext>
            </a:extLst>
          </p:cNvPr>
          <p:cNvPicPr>
            <a:picLocks noChangeAspect="1"/>
          </p:cNvPicPr>
          <p:nvPr/>
        </p:nvPicPr>
        <p:blipFill rotWithShape="1">
          <a:blip r:embed="rId3"/>
          <a:srcRect l="15750" t="4166" r="15786" b="12381"/>
          <a:stretch/>
        </p:blipFill>
        <p:spPr>
          <a:xfrm>
            <a:off x="8129008" y="3649470"/>
            <a:ext cx="3419524" cy="2344593"/>
          </a:xfrm>
          <a:prstGeom prst="rect">
            <a:avLst/>
          </a:prstGeom>
        </p:spPr>
      </p:pic>
    </p:spTree>
    <p:extLst>
      <p:ext uri="{BB962C8B-B14F-4D97-AF65-F5344CB8AC3E}">
        <p14:creationId xmlns:p14="http://schemas.microsoft.com/office/powerpoint/2010/main" val="3463718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98724-E86E-4D30-8F1D-227F67E9E290}"/>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a:solidFill>
                  <a:schemeClr val="bg1"/>
                </a:solidFill>
              </a:rPr>
              <a:t>Wow factor 4</a:t>
            </a:r>
          </a:p>
        </p:txBody>
      </p:sp>
      <p:sp>
        <p:nvSpPr>
          <p:cNvPr id="7" name="TextBox 6">
            <a:extLst>
              <a:ext uri="{FF2B5EF4-FFF2-40B4-BE49-F238E27FC236}">
                <a16:creationId xmlns:a16="http://schemas.microsoft.com/office/drawing/2014/main" id="{02FED3F4-4728-4419-A420-8BDB75C177B9}"/>
              </a:ext>
            </a:extLst>
          </p:cNvPr>
          <p:cNvSpPr txBox="1"/>
          <p:nvPr/>
        </p:nvSpPr>
        <p:spPr>
          <a:xfrm>
            <a:off x="643467" y="2638044"/>
            <a:ext cx="6242715" cy="3415622"/>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a:solidFill>
                  <a:schemeClr val="bg1"/>
                </a:solidFill>
              </a:rPr>
              <a:t>If the User wants to know more about the specifics or details of the Podcast Feed, they are able to click on the question mark button which is between the remove button and the podcast Menu Items.</a:t>
            </a:r>
          </a:p>
          <a:p>
            <a:pPr marL="285750" indent="-228600" defTabSz="914400">
              <a:spcBef>
                <a:spcPts val="1000"/>
              </a:spcBef>
              <a:buClr>
                <a:schemeClr val="accent2"/>
              </a:buClr>
              <a:buFont typeface="Arial" panose="020B0604020202020204" pitchFamily="34" charset="0"/>
              <a:buChar char="•"/>
            </a:pPr>
            <a:endParaRPr lang="en-US">
              <a:solidFill>
                <a:schemeClr val="bg1"/>
              </a:solidFill>
            </a:endParaRPr>
          </a:p>
          <a:p>
            <a:pPr marL="285750" indent="-228600" defTabSz="914400">
              <a:spcBef>
                <a:spcPts val="1000"/>
              </a:spcBef>
              <a:buClr>
                <a:schemeClr val="accent2"/>
              </a:buClr>
              <a:buFont typeface="Arial" panose="020B0604020202020204" pitchFamily="34" charset="0"/>
              <a:buChar char="•"/>
            </a:pPr>
            <a:r>
              <a:rPr lang="en-US">
                <a:solidFill>
                  <a:schemeClr val="bg1"/>
                </a:solidFill>
              </a:rPr>
              <a:t>In the image above, I clicked on the Podcast Feed Info for the Crime Junkie Podcast.</a:t>
            </a:r>
          </a:p>
          <a:p>
            <a:pPr marL="285750" indent="-228600" defTabSz="914400">
              <a:spcBef>
                <a:spcPts val="1000"/>
              </a:spcBef>
              <a:buClr>
                <a:schemeClr val="accent2"/>
              </a:buClr>
              <a:buFont typeface="Arial" panose="020B0604020202020204" pitchFamily="34" charset="0"/>
              <a:buChar char="•"/>
            </a:pPr>
            <a:endParaRPr lang="en-US">
              <a:solidFill>
                <a:schemeClr val="bg1"/>
              </a:solidFill>
            </a:endParaRPr>
          </a:p>
          <a:p>
            <a:pPr marL="285750" indent="-228600" defTabSz="914400">
              <a:spcBef>
                <a:spcPts val="1000"/>
              </a:spcBef>
              <a:buClr>
                <a:schemeClr val="accent2"/>
              </a:buClr>
              <a:buFont typeface="Arial" panose="020B0604020202020204" pitchFamily="34" charset="0"/>
              <a:buChar char="•"/>
            </a:pPr>
            <a:r>
              <a:rPr lang="en-US">
                <a:solidFill>
                  <a:schemeClr val="bg1"/>
                </a:solidFill>
              </a:rPr>
              <a:t>In the image below, I clicked on the Podcast Feed Info for the Dateline NBC Podcast.</a:t>
            </a:r>
          </a:p>
        </p:txBody>
      </p:sp>
      <p:pic>
        <p:nvPicPr>
          <p:cNvPr id="5" name="Picture 4">
            <a:extLst>
              <a:ext uri="{FF2B5EF4-FFF2-40B4-BE49-F238E27FC236}">
                <a16:creationId xmlns:a16="http://schemas.microsoft.com/office/drawing/2014/main" id="{C64ECC52-216A-45C8-8065-5EEB883AEB3C}"/>
              </a:ext>
            </a:extLst>
          </p:cNvPr>
          <p:cNvPicPr>
            <a:picLocks noChangeAspect="1"/>
          </p:cNvPicPr>
          <p:nvPr/>
        </p:nvPicPr>
        <p:blipFill rotWithShape="1">
          <a:blip r:embed="rId2"/>
          <a:srcRect l="15848" t="3809" r="3009" b="13332"/>
          <a:stretch/>
        </p:blipFill>
        <p:spPr>
          <a:xfrm>
            <a:off x="7680163" y="829084"/>
            <a:ext cx="4218714" cy="2423209"/>
          </a:xfrm>
          <a:prstGeom prst="rect">
            <a:avLst/>
          </a:prstGeom>
        </p:spPr>
      </p:pic>
      <p:pic>
        <p:nvPicPr>
          <p:cNvPr id="10" name="Picture 9">
            <a:extLst>
              <a:ext uri="{FF2B5EF4-FFF2-40B4-BE49-F238E27FC236}">
                <a16:creationId xmlns:a16="http://schemas.microsoft.com/office/drawing/2014/main" id="{3A80A705-43D1-4E01-B955-7561BFC57136}"/>
              </a:ext>
            </a:extLst>
          </p:cNvPr>
          <p:cNvPicPr>
            <a:picLocks noChangeAspect="1"/>
          </p:cNvPicPr>
          <p:nvPr/>
        </p:nvPicPr>
        <p:blipFill rotWithShape="1">
          <a:blip r:embed="rId3"/>
          <a:srcRect l="15214" t="3810" r="2074" b="12190"/>
          <a:stretch/>
        </p:blipFill>
        <p:spPr>
          <a:xfrm>
            <a:off x="7684806" y="3794709"/>
            <a:ext cx="4307928" cy="2423209"/>
          </a:xfrm>
          <a:prstGeom prst="rect">
            <a:avLst/>
          </a:prstGeom>
        </p:spPr>
      </p:pic>
    </p:spTree>
    <p:extLst>
      <p:ext uri="{BB962C8B-B14F-4D97-AF65-F5344CB8AC3E}">
        <p14:creationId xmlns:p14="http://schemas.microsoft.com/office/powerpoint/2010/main" val="142761579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76362-2071-4A64-9F69-F49C204B5325}"/>
              </a:ext>
            </a:extLst>
          </p:cNvPr>
          <p:cNvSpPr>
            <a:spLocks noGrp="1"/>
          </p:cNvSpPr>
          <p:nvPr>
            <p:ph type="title"/>
          </p:nvPr>
        </p:nvSpPr>
        <p:spPr>
          <a:xfrm>
            <a:off x="1120624" y="1122807"/>
            <a:ext cx="9954443" cy="4297680"/>
          </a:xfrm>
          <a:noFill/>
          <a:ln>
            <a:noFill/>
          </a:ln>
        </p:spPr>
        <p:txBody>
          <a:bodyPr vert="horz" lIns="182880" tIns="182880" rIns="182880" bIns="182880" rtlCol="0" anchor="ctr">
            <a:normAutofit/>
          </a:bodyPr>
          <a:lstStyle/>
          <a:p>
            <a:r>
              <a:rPr lang="en-US" sz="6000" dirty="0">
                <a:solidFill>
                  <a:srgbClr val="FFFFFF"/>
                </a:solidFill>
              </a:rPr>
              <a:t>THE END</a:t>
            </a:r>
            <a:br>
              <a:rPr lang="en-US" sz="6000" dirty="0">
                <a:solidFill>
                  <a:srgbClr val="FFFFFF"/>
                </a:solidFill>
              </a:rPr>
            </a:br>
            <a:r>
              <a:rPr lang="en-US" sz="6000" dirty="0">
                <a:solidFill>
                  <a:srgbClr val="FFFFFF"/>
                </a:solidFill>
              </a:rPr>
              <a:t>(WE HOPE YOU ENJOY OUR PROJECT!)</a:t>
            </a:r>
            <a:endParaRPr lang="en-US" sz="6000" kern="1200" cap="all" spc="200" baseline="0" dirty="0">
              <a:solidFill>
                <a:srgbClr val="FFFFFF"/>
              </a:solidFill>
              <a:latin typeface="+mj-lt"/>
              <a:ea typeface="+mj-ea"/>
              <a:cs typeface="+mj-cs"/>
            </a:endParaRPr>
          </a:p>
        </p:txBody>
      </p:sp>
    </p:spTree>
    <p:extLst>
      <p:ext uri="{BB962C8B-B14F-4D97-AF65-F5344CB8AC3E}">
        <p14:creationId xmlns:p14="http://schemas.microsoft.com/office/powerpoint/2010/main" val="113908226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DB34-A02F-41DA-BAEC-970D0930EE2D}"/>
              </a:ext>
            </a:extLst>
          </p:cNvPr>
          <p:cNvSpPr>
            <a:spLocks noGrp="1"/>
          </p:cNvSpPr>
          <p:nvPr>
            <p:ph type="title"/>
          </p:nvPr>
        </p:nvSpPr>
        <p:spPr/>
        <p:txBody>
          <a:bodyPr>
            <a:normAutofit/>
          </a:bodyPr>
          <a:lstStyle/>
          <a:p>
            <a:r>
              <a:rPr lang="en-US"/>
              <a:t>Introduction</a:t>
            </a:r>
          </a:p>
        </p:txBody>
      </p:sp>
      <p:graphicFrame>
        <p:nvGraphicFramePr>
          <p:cNvPr id="5" name="Content Placeholder 2">
            <a:extLst>
              <a:ext uri="{FF2B5EF4-FFF2-40B4-BE49-F238E27FC236}">
                <a16:creationId xmlns:a16="http://schemas.microsoft.com/office/drawing/2014/main" id="{82125184-0361-46E1-AA9C-E67E56F8100E}"/>
              </a:ext>
            </a:extLst>
          </p:cNvPr>
          <p:cNvGraphicFramePr>
            <a:graphicFrameLocks noGrp="1"/>
          </p:cNvGraphicFramePr>
          <p:nvPr>
            <p:ph idx="1"/>
            <p:extLst>
              <p:ext uri="{D42A27DB-BD31-4B8C-83A1-F6EECF244321}">
                <p14:modId xmlns:p14="http://schemas.microsoft.com/office/powerpoint/2010/main" val="2766263078"/>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7320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F0D31-0111-4902-AB95-ABFE42DE4F75}"/>
              </a:ext>
            </a:extLst>
          </p:cNvPr>
          <p:cNvSpPr>
            <a:spLocks noGrp="1"/>
          </p:cNvSpPr>
          <p:nvPr>
            <p:ph type="title"/>
          </p:nvPr>
        </p:nvSpPr>
        <p:spPr>
          <a:xfrm>
            <a:off x="8184559"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View</a:t>
            </a:r>
          </a:p>
        </p:txBody>
      </p:sp>
      <p:pic>
        <p:nvPicPr>
          <p:cNvPr id="11" name="Content Placeholder 10">
            <a:extLst>
              <a:ext uri="{FF2B5EF4-FFF2-40B4-BE49-F238E27FC236}">
                <a16:creationId xmlns:a16="http://schemas.microsoft.com/office/drawing/2014/main" id="{4D887DF5-017D-4F16-94FD-2EF2B162CD4C}"/>
              </a:ext>
            </a:extLst>
          </p:cNvPr>
          <p:cNvPicPr>
            <a:picLocks noGrp="1" noChangeAspect="1"/>
          </p:cNvPicPr>
          <p:nvPr>
            <p:ph idx="1"/>
          </p:nvPr>
        </p:nvPicPr>
        <p:blipFill rotWithShape="1">
          <a:blip r:embed="rId2"/>
          <a:srcRect l="15801" t="3685" r="16536" b="12487"/>
          <a:stretch/>
        </p:blipFill>
        <p:spPr>
          <a:xfrm>
            <a:off x="643468" y="1170537"/>
            <a:ext cx="6250769" cy="4356058"/>
          </a:xfrm>
          <a:prstGeom prst="rect">
            <a:avLst/>
          </a:prstGeom>
        </p:spPr>
      </p:pic>
      <p:sp>
        <p:nvSpPr>
          <p:cNvPr id="6" name="TextBox 5">
            <a:extLst>
              <a:ext uri="{FF2B5EF4-FFF2-40B4-BE49-F238E27FC236}">
                <a16:creationId xmlns:a16="http://schemas.microsoft.com/office/drawing/2014/main" id="{1F678826-67FC-41EA-BAEF-CD39F81A5111}"/>
              </a:ext>
            </a:extLst>
          </p:cNvPr>
          <p:cNvSpPr txBox="1"/>
          <p:nvPr/>
        </p:nvSpPr>
        <p:spPr>
          <a:xfrm>
            <a:off x="8184558" y="2638044"/>
            <a:ext cx="3363974" cy="3415622"/>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en-US" sz="1500">
                <a:solidFill>
                  <a:schemeClr val="bg1"/>
                </a:solidFill>
              </a:rPr>
              <a:t>This is the Overall View of our Podcast Player</a:t>
            </a:r>
          </a:p>
          <a:p>
            <a:pPr marL="285750" indent="-228600" defTabSz="914400">
              <a:lnSpc>
                <a:spcPct val="90000"/>
              </a:lnSpc>
              <a:spcBef>
                <a:spcPts val="1000"/>
              </a:spcBef>
              <a:buClr>
                <a:schemeClr val="accent2"/>
              </a:buClr>
              <a:buFont typeface="Arial" panose="020B0604020202020204" pitchFamily="34" charset="0"/>
              <a:buChar char="•"/>
            </a:pPr>
            <a:r>
              <a:rPr lang="en-US" sz="1500">
                <a:solidFill>
                  <a:schemeClr val="bg1"/>
                </a:solidFill>
              </a:rPr>
              <a:t>It contains basic UI Components such as Play, Previous Track, Next Track, etc.</a:t>
            </a:r>
          </a:p>
          <a:p>
            <a:pPr marL="285750" indent="-228600" defTabSz="914400">
              <a:lnSpc>
                <a:spcPct val="90000"/>
              </a:lnSpc>
              <a:spcBef>
                <a:spcPts val="1000"/>
              </a:spcBef>
              <a:buClr>
                <a:schemeClr val="accent2"/>
              </a:buClr>
              <a:buFont typeface="Arial" panose="020B0604020202020204" pitchFamily="34" charset="0"/>
              <a:buChar char="•"/>
            </a:pPr>
            <a:r>
              <a:rPr lang="en-US" sz="1500">
                <a:solidFill>
                  <a:schemeClr val="bg1"/>
                </a:solidFill>
              </a:rPr>
              <a:t>Contains a progress bar</a:t>
            </a:r>
          </a:p>
          <a:p>
            <a:pPr marL="285750" indent="-228600" defTabSz="914400">
              <a:lnSpc>
                <a:spcPct val="90000"/>
              </a:lnSpc>
              <a:spcBef>
                <a:spcPts val="1000"/>
              </a:spcBef>
              <a:buClr>
                <a:schemeClr val="accent2"/>
              </a:buClr>
              <a:buFont typeface="Arial" panose="020B0604020202020204" pitchFamily="34" charset="0"/>
              <a:buChar char="•"/>
            </a:pPr>
            <a:r>
              <a:rPr lang="en-US" sz="1500">
                <a:solidFill>
                  <a:schemeClr val="bg1"/>
                </a:solidFill>
              </a:rPr>
              <a:t>Has a Feed</a:t>
            </a:r>
          </a:p>
          <a:p>
            <a:pPr marL="285750" indent="-228600" defTabSz="914400">
              <a:lnSpc>
                <a:spcPct val="90000"/>
              </a:lnSpc>
              <a:spcBef>
                <a:spcPts val="1000"/>
              </a:spcBef>
              <a:buClr>
                <a:schemeClr val="accent2"/>
              </a:buClr>
              <a:buFont typeface="Arial" panose="020B0604020202020204" pitchFamily="34" charset="0"/>
              <a:buChar char="•"/>
            </a:pPr>
            <a:r>
              <a:rPr lang="en-US" sz="1500">
                <a:solidFill>
                  <a:schemeClr val="bg1"/>
                </a:solidFill>
              </a:rPr>
              <a:t>Determines if an Episode is either Listened to or Downloaded</a:t>
            </a:r>
          </a:p>
          <a:p>
            <a:pPr marL="285750" indent="-228600" defTabSz="914400">
              <a:lnSpc>
                <a:spcPct val="90000"/>
              </a:lnSpc>
              <a:spcBef>
                <a:spcPts val="1000"/>
              </a:spcBef>
              <a:buClr>
                <a:schemeClr val="accent2"/>
              </a:buClr>
              <a:buFont typeface="Arial" panose="020B0604020202020204" pitchFamily="34" charset="0"/>
              <a:buChar char="•"/>
            </a:pPr>
            <a:r>
              <a:rPr lang="en-US" sz="1500">
                <a:solidFill>
                  <a:schemeClr val="bg1"/>
                </a:solidFill>
              </a:rPr>
              <a:t>Checks the Duration and Date Published</a:t>
            </a:r>
          </a:p>
          <a:p>
            <a:pPr marL="285750" indent="-228600" defTabSz="914400">
              <a:lnSpc>
                <a:spcPct val="90000"/>
              </a:lnSpc>
              <a:spcBef>
                <a:spcPts val="1000"/>
              </a:spcBef>
              <a:buClr>
                <a:schemeClr val="accent2"/>
              </a:buClr>
              <a:buFont typeface="Arial" panose="020B0604020202020204" pitchFamily="34" charset="0"/>
              <a:buChar char="•"/>
            </a:pPr>
            <a:endParaRPr lang="en-US" sz="1500">
              <a:solidFill>
                <a:schemeClr val="bg1"/>
              </a:solidFill>
            </a:endParaRPr>
          </a:p>
        </p:txBody>
      </p:sp>
    </p:spTree>
    <p:extLst>
      <p:ext uri="{BB962C8B-B14F-4D97-AF65-F5344CB8AC3E}">
        <p14:creationId xmlns:p14="http://schemas.microsoft.com/office/powerpoint/2010/main" val="30712318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EEE53F-E57D-4A40-9927-CDB573E80C98}"/>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a:solidFill>
                  <a:schemeClr val="bg1"/>
                </a:solidFill>
              </a:rPr>
              <a:t>FEEDS</a:t>
            </a:r>
          </a:p>
        </p:txBody>
      </p:sp>
      <p:sp>
        <p:nvSpPr>
          <p:cNvPr id="4" name="TextBox 3">
            <a:extLst>
              <a:ext uri="{FF2B5EF4-FFF2-40B4-BE49-F238E27FC236}">
                <a16:creationId xmlns:a16="http://schemas.microsoft.com/office/drawing/2014/main" id="{BE86EA2A-348E-4EC5-9297-EB9F57BFB134}"/>
              </a:ext>
            </a:extLst>
          </p:cNvPr>
          <p:cNvSpPr txBox="1"/>
          <p:nvPr/>
        </p:nvSpPr>
        <p:spPr>
          <a:xfrm>
            <a:off x="643467" y="2638044"/>
            <a:ext cx="6242715" cy="3415622"/>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dirty="0">
                <a:solidFill>
                  <a:schemeClr val="bg1"/>
                </a:solidFill>
              </a:rPr>
              <a:t>For this project, we downloaded two entire podcasts by default. Those two are “Dateline NBC” and “Crime Junkie”.</a:t>
            </a:r>
          </a:p>
          <a:p>
            <a:pPr marL="285750" indent="-228600" defTabSz="914400">
              <a:spcBef>
                <a:spcPts val="1000"/>
              </a:spcBef>
              <a:buClr>
                <a:schemeClr val="accent2"/>
              </a:buClr>
              <a:buFont typeface="Arial" panose="020B0604020202020204" pitchFamily="34" charset="0"/>
              <a:buChar char="•"/>
            </a:pPr>
            <a:endParaRPr lang="en-US" dirty="0">
              <a:solidFill>
                <a:schemeClr val="bg1"/>
              </a:solidFill>
            </a:endParaRP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In the Image above, the User has the option to click on either those two podcasts, or even add its own podcast feed.</a:t>
            </a: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In the image below, the User is given an option to enter its own Podcast Feed to download</a:t>
            </a:r>
          </a:p>
          <a:p>
            <a:pPr marL="285750" indent="-228600" defTabSz="914400">
              <a:spcBef>
                <a:spcPts val="1000"/>
              </a:spcBef>
              <a:buClr>
                <a:schemeClr val="accent2"/>
              </a:buClr>
              <a:buFont typeface="Arial" panose="020B0604020202020204" pitchFamily="34" charset="0"/>
              <a:buChar char="•"/>
            </a:pPr>
            <a:endParaRPr lang="en-US" dirty="0">
              <a:solidFill>
                <a:schemeClr val="bg1"/>
              </a:solidFill>
            </a:endParaRPr>
          </a:p>
        </p:txBody>
      </p:sp>
      <p:pic>
        <p:nvPicPr>
          <p:cNvPr id="6" name="Picture 5">
            <a:extLst>
              <a:ext uri="{FF2B5EF4-FFF2-40B4-BE49-F238E27FC236}">
                <a16:creationId xmlns:a16="http://schemas.microsoft.com/office/drawing/2014/main" id="{4D9CE538-BC36-4204-89E6-9906460E8F2C}"/>
              </a:ext>
            </a:extLst>
          </p:cNvPr>
          <p:cNvPicPr>
            <a:picLocks noChangeAspect="1"/>
          </p:cNvPicPr>
          <p:nvPr/>
        </p:nvPicPr>
        <p:blipFill rotWithShape="1">
          <a:blip r:embed="rId2"/>
          <a:srcRect l="15536" t="3429" r="15464" b="12762"/>
          <a:stretch/>
        </p:blipFill>
        <p:spPr>
          <a:xfrm>
            <a:off x="8129008" y="785387"/>
            <a:ext cx="3419524" cy="2336305"/>
          </a:xfrm>
          <a:prstGeom prst="rect">
            <a:avLst/>
          </a:prstGeom>
        </p:spPr>
      </p:pic>
      <p:pic>
        <p:nvPicPr>
          <p:cNvPr id="9" name="Picture 8">
            <a:extLst>
              <a:ext uri="{FF2B5EF4-FFF2-40B4-BE49-F238E27FC236}">
                <a16:creationId xmlns:a16="http://schemas.microsoft.com/office/drawing/2014/main" id="{CE011E53-0D90-4D43-B033-85D207D28802}"/>
              </a:ext>
            </a:extLst>
          </p:cNvPr>
          <p:cNvPicPr>
            <a:picLocks noChangeAspect="1"/>
          </p:cNvPicPr>
          <p:nvPr/>
        </p:nvPicPr>
        <p:blipFill rotWithShape="1">
          <a:blip r:embed="rId3"/>
          <a:srcRect l="15643" t="3429" r="15572" b="11728"/>
          <a:stretch/>
        </p:blipFill>
        <p:spPr>
          <a:xfrm>
            <a:off x="8129008" y="3635505"/>
            <a:ext cx="3419524" cy="2372522"/>
          </a:xfrm>
          <a:prstGeom prst="rect">
            <a:avLst/>
          </a:prstGeom>
        </p:spPr>
      </p:pic>
    </p:spTree>
    <p:extLst>
      <p:ext uri="{BB962C8B-B14F-4D97-AF65-F5344CB8AC3E}">
        <p14:creationId xmlns:p14="http://schemas.microsoft.com/office/powerpoint/2010/main" val="73523044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1686D-DE67-4DC7-9AEA-F524ACB8F5FD}"/>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Way It works PT 1</a:t>
            </a:r>
          </a:p>
        </p:txBody>
      </p:sp>
      <p:sp>
        <p:nvSpPr>
          <p:cNvPr id="4" name="TextBox 3">
            <a:extLst>
              <a:ext uri="{FF2B5EF4-FFF2-40B4-BE49-F238E27FC236}">
                <a16:creationId xmlns:a16="http://schemas.microsoft.com/office/drawing/2014/main" id="{92AC8528-33DB-46AE-BC8B-1F45ACA4B9EF}"/>
              </a:ext>
            </a:extLst>
          </p:cNvPr>
          <p:cNvSpPr txBox="1"/>
          <p:nvPr/>
        </p:nvSpPr>
        <p:spPr>
          <a:xfrm>
            <a:off x="643468" y="2638044"/>
            <a:ext cx="3363974" cy="3415622"/>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en-US" sz="1500" dirty="0">
                <a:solidFill>
                  <a:schemeClr val="bg1"/>
                </a:solidFill>
              </a:rPr>
              <a:t>In order to play an episode, you can press the episode and press the play button, or you can double click an episode and it will automatically play the episode.</a:t>
            </a:r>
          </a:p>
          <a:p>
            <a:pPr marL="285750" indent="-228600" defTabSz="914400">
              <a:lnSpc>
                <a:spcPct val="90000"/>
              </a:lnSpc>
              <a:spcBef>
                <a:spcPts val="1000"/>
              </a:spcBef>
              <a:buClr>
                <a:schemeClr val="accent2"/>
              </a:buClr>
              <a:buFont typeface="Arial" panose="020B0604020202020204" pitchFamily="34" charset="0"/>
              <a:buChar char="•"/>
            </a:pPr>
            <a:r>
              <a:rPr lang="en-US" sz="1500" dirty="0">
                <a:solidFill>
                  <a:schemeClr val="bg1"/>
                </a:solidFill>
              </a:rPr>
              <a:t>User has ability to pause the podcast, as that same button changes to play when paused.</a:t>
            </a:r>
          </a:p>
          <a:p>
            <a:pPr marL="285750" indent="-228600" defTabSz="914400">
              <a:lnSpc>
                <a:spcPct val="90000"/>
              </a:lnSpc>
              <a:spcBef>
                <a:spcPts val="1000"/>
              </a:spcBef>
              <a:buClr>
                <a:schemeClr val="accent2"/>
              </a:buClr>
              <a:buFont typeface="Arial" panose="020B0604020202020204" pitchFamily="34" charset="0"/>
              <a:buChar char="•"/>
            </a:pPr>
            <a:r>
              <a:rPr lang="en-US" sz="1500" dirty="0">
                <a:solidFill>
                  <a:schemeClr val="bg1"/>
                </a:solidFill>
              </a:rPr>
              <a:t>In this example, we double clicked the “The Family Secret” podcast</a:t>
            </a:r>
          </a:p>
          <a:p>
            <a:pPr marL="285750" indent="-228600" defTabSz="914400">
              <a:lnSpc>
                <a:spcPct val="90000"/>
              </a:lnSpc>
              <a:spcBef>
                <a:spcPts val="1000"/>
              </a:spcBef>
              <a:buClr>
                <a:schemeClr val="accent2"/>
              </a:buClr>
              <a:buFont typeface="Arial" panose="020B0604020202020204" pitchFamily="34" charset="0"/>
              <a:buChar char="•"/>
            </a:pPr>
            <a:r>
              <a:rPr lang="en-US" sz="1500" dirty="0">
                <a:solidFill>
                  <a:schemeClr val="bg1"/>
                </a:solidFill>
              </a:rPr>
              <a:t>The User can increase volume, which is located at the bottom right of the GUI, next to the Download button to the right.</a:t>
            </a:r>
          </a:p>
        </p:txBody>
      </p:sp>
      <p:pic>
        <p:nvPicPr>
          <p:cNvPr id="6" name="Content Placeholder 5">
            <a:extLst>
              <a:ext uri="{FF2B5EF4-FFF2-40B4-BE49-F238E27FC236}">
                <a16:creationId xmlns:a16="http://schemas.microsoft.com/office/drawing/2014/main" id="{5D0607D6-31F7-4212-B707-7BE7E37E954E}"/>
              </a:ext>
            </a:extLst>
          </p:cNvPr>
          <p:cNvPicPr>
            <a:picLocks noGrp="1" noChangeAspect="1"/>
          </p:cNvPicPr>
          <p:nvPr>
            <p:ph idx="1"/>
          </p:nvPr>
        </p:nvPicPr>
        <p:blipFill rotWithShape="1">
          <a:blip r:embed="rId2"/>
          <a:srcRect l="16043" t="3936" r="15597" b="12757"/>
          <a:stretch/>
        </p:blipFill>
        <p:spPr>
          <a:xfrm>
            <a:off x="5297763" y="1206143"/>
            <a:ext cx="6250769" cy="4284846"/>
          </a:xfrm>
          <a:prstGeom prst="rect">
            <a:avLst/>
          </a:prstGeom>
        </p:spPr>
      </p:pic>
    </p:spTree>
    <p:extLst>
      <p:ext uri="{BB962C8B-B14F-4D97-AF65-F5344CB8AC3E}">
        <p14:creationId xmlns:p14="http://schemas.microsoft.com/office/powerpoint/2010/main" val="402690491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A4BC7-DEC2-443A-9EC1-617D2F4F72AB}"/>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a:solidFill>
                  <a:schemeClr val="bg1"/>
                </a:solidFill>
              </a:rPr>
              <a:t>Way it works pt 2</a:t>
            </a:r>
          </a:p>
        </p:txBody>
      </p:sp>
      <p:sp>
        <p:nvSpPr>
          <p:cNvPr id="5" name="TextBox 4">
            <a:extLst>
              <a:ext uri="{FF2B5EF4-FFF2-40B4-BE49-F238E27FC236}">
                <a16:creationId xmlns:a16="http://schemas.microsoft.com/office/drawing/2014/main" id="{04A24980-7366-4D92-8524-F1AB89899E5C}"/>
              </a:ext>
            </a:extLst>
          </p:cNvPr>
          <p:cNvSpPr txBox="1"/>
          <p:nvPr/>
        </p:nvSpPr>
        <p:spPr>
          <a:xfrm>
            <a:off x="643467" y="2638044"/>
            <a:ext cx="6242715" cy="3415622"/>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a:solidFill>
                  <a:schemeClr val="bg1"/>
                </a:solidFill>
              </a:rPr>
              <a:t>You can also go from one episode to another episode by using both the Next Track and the Previous Track Buttons</a:t>
            </a:r>
          </a:p>
          <a:p>
            <a:pPr marL="285750" indent="-228600" defTabSz="914400">
              <a:spcBef>
                <a:spcPts val="1000"/>
              </a:spcBef>
              <a:buClr>
                <a:schemeClr val="accent2"/>
              </a:buClr>
              <a:buFont typeface="Arial" panose="020B0604020202020204" pitchFamily="34" charset="0"/>
              <a:buChar char="•"/>
            </a:pPr>
            <a:endParaRPr lang="en-US">
              <a:solidFill>
                <a:schemeClr val="bg1"/>
              </a:solidFill>
            </a:endParaRPr>
          </a:p>
          <a:p>
            <a:pPr marL="285750" indent="-228600" defTabSz="914400">
              <a:spcBef>
                <a:spcPts val="1000"/>
              </a:spcBef>
              <a:buClr>
                <a:schemeClr val="accent2"/>
              </a:buClr>
              <a:buFont typeface="Arial" panose="020B0604020202020204" pitchFamily="34" charset="0"/>
              <a:buChar char="•"/>
            </a:pPr>
            <a:r>
              <a:rPr lang="en-US">
                <a:solidFill>
                  <a:schemeClr val="bg1"/>
                </a:solidFill>
              </a:rPr>
              <a:t>For example, In the first image, we started at the “Horror at the Lake” Podcast, and we clicked on the next track as it went to “The Vanishing of Kristin Smart”</a:t>
            </a:r>
          </a:p>
          <a:p>
            <a:pPr marL="285750" indent="-228600" defTabSz="914400">
              <a:spcBef>
                <a:spcPts val="1000"/>
              </a:spcBef>
              <a:buClr>
                <a:schemeClr val="accent2"/>
              </a:buClr>
              <a:buFont typeface="Arial" panose="020B0604020202020204" pitchFamily="34" charset="0"/>
              <a:buChar char="•"/>
            </a:pPr>
            <a:endParaRPr lang="en-US">
              <a:solidFill>
                <a:schemeClr val="bg1"/>
              </a:solidFill>
            </a:endParaRPr>
          </a:p>
          <a:p>
            <a:pPr marL="285750" indent="-228600" defTabSz="914400">
              <a:spcBef>
                <a:spcPts val="1000"/>
              </a:spcBef>
              <a:buClr>
                <a:schemeClr val="accent2"/>
              </a:buClr>
              <a:buFont typeface="Arial" panose="020B0604020202020204" pitchFamily="34" charset="0"/>
              <a:buChar char="•"/>
            </a:pPr>
            <a:r>
              <a:rPr lang="en-US">
                <a:solidFill>
                  <a:schemeClr val="bg1"/>
                </a:solidFill>
              </a:rPr>
              <a:t>On the second image, we started at the “The Vanishing of Kristin Smart” and clicking on the Previous Track button made us go back to the “Horror at the Lake” button</a:t>
            </a:r>
          </a:p>
        </p:txBody>
      </p:sp>
      <p:pic>
        <p:nvPicPr>
          <p:cNvPr id="14" name="Picture 13">
            <a:extLst>
              <a:ext uri="{FF2B5EF4-FFF2-40B4-BE49-F238E27FC236}">
                <a16:creationId xmlns:a16="http://schemas.microsoft.com/office/drawing/2014/main" id="{ED0FE688-0009-4809-A4E6-8BCEF25AF2C3}"/>
              </a:ext>
            </a:extLst>
          </p:cNvPr>
          <p:cNvPicPr>
            <a:picLocks noChangeAspect="1"/>
          </p:cNvPicPr>
          <p:nvPr/>
        </p:nvPicPr>
        <p:blipFill rotWithShape="1">
          <a:blip r:embed="rId2"/>
          <a:srcRect l="1945" t="4782" r="29575" b="10785"/>
          <a:stretch/>
        </p:blipFill>
        <p:spPr>
          <a:xfrm>
            <a:off x="8129008" y="767753"/>
            <a:ext cx="3419524" cy="2371572"/>
          </a:xfrm>
          <a:prstGeom prst="rect">
            <a:avLst/>
          </a:prstGeom>
        </p:spPr>
      </p:pic>
      <p:pic>
        <p:nvPicPr>
          <p:cNvPr id="12" name="Picture 11">
            <a:extLst>
              <a:ext uri="{FF2B5EF4-FFF2-40B4-BE49-F238E27FC236}">
                <a16:creationId xmlns:a16="http://schemas.microsoft.com/office/drawing/2014/main" id="{AA311E77-0E5A-4764-B68E-7268B25ED77B}"/>
              </a:ext>
            </a:extLst>
          </p:cNvPr>
          <p:cNvPicPr>
            <a:picLocks noChangeAspect="1"/>
          </p:cNvPicPr>
          <p:nvPr/>
        </p:nvPicPr>
        <p:blipFill rotWithShape="1">
          <a:blip r:embed="rId3"/>
          <a:srcRect l="15499" t="3580" r="15627" b="12493"/>
          <a:stretch/>
        </p:blipFill>
        <p:spPr>
          <a:xfrm>
            <a:off x="8129008" y="3649829"/>
            <a:ext cx="3419524" cy="2343875"/>
          </a:xfrm>
          <a:prstGeom prst="rect">
            <a:avLst/>
          </a:prstGeom>
        </p:spPr>
      </p:pic>
    </p:spTree>
    <p:extLst>
      <p:ext uri="{BB962C8B-B14F-4D97-AF65-F5344CB8AC3E}">
        <p14:creationId xmlns:p14="http://schemas.microsoft.com/office/powerpoint/2010/main" val="394909803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FEE46-7468-4628-8952-523EFDF0494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Way it works part 3</a:t>
            </a:r>
          </a:p>
        </p:txBody>
      </p:sp>
      <p:sp>
        <p:nvSpPr>
          <p:cNvPr id="4" name="TextBox 3">
            <a:extLst>
              <a:ext uri="{FF2B5EF4-FFF2-40B4-BE49-F238E27FC236}">
                <a16:creationId xmlns:a16="http://schemas.microsoft.com/office/drawing/2014/main" id="{6481F6D2-8E19-4DEE-8988-7970A661B8D2}"/>
              </a:ext>
            </a:extLst>
          </p:cNvPr>
          <p:cNvSpPr txBox="1"/>
          <p:nvPr/>
        </p:nvSpPr>
        <p:spPr>
          <a:xfrm>
            <a:off x="643468" y="2638044"/>
            <a:ext cx="3363974" cy="3415622"/>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dirty="0">
                <a:solidFill>
                  <a:schemeClr val="bg1"/>
                </a:solidFill>
              </a:rPr>
              <a:t>The User can also know how many minutes or seconds they are into listening to the Podcast Episode.</a:t>
            </a:r>
          </a:p>
          <a:p>
            <a:pPr marL="285750" indent="-228600" defTabSz="914400">
              <a:spcBef>
                <a:spcPts val="1000"/>
              </a:spcBef>
              <a:buClr>
                <a:schemeClr val="accent2"/>
              </a:buClr>
              <a:buFont typeface="Arial" panose="020B0604020202020204" pitchFamily="34" charset="0"/>
              <a:buChar char="•"/>
            </a:pPr>
            <a:endParaRPr lang="en-US" dirty="0">
              <a:solidFill>
                <a:schemeClr val="bg1"/>
              </a:solidFill>
            </a:endParaRP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In the image, it shows that the User is already 11 minutes and 29 seconds in the “A Story of Poison” episode from Dateline.</a:t>
            </a:r>
          </a:p>
        </p:txBody>
      </p:sp>
      <p:pic>
        <p:nvPicPr>
          <p:cNvPr id="6" name="Picture 5">
            <a:extLst>
              <a:ext uri="{FF2B5EF4-FFF2-40B4-BE49-F238E27FC236}">
                <a16:creationId xmlns:a16="http://schemas.microsoft.com/office/drawing/2014/main" id="{D084CA0F-70EB-4997-8C41-11A7A2B45EB0}"/>
              </a:ext>
            </a:extLst>
          </p:cNvPr>
          <p:cNvPicPr>
            <a:picLocks noChangeAspect="1"/>
          </p:cNvPicPr>
          <p:nvPr/>
        </p:nvPicPr>
        <p:blipFill rotWithShape="1">
          <a:blip r:embed="rId2"/>
          <a:srcRect l="15429" t="3238" r="15571" b="13143"/>
          <a:stretch/>
        </p:blipFill>
        <p:spPr>
          <a:xfrm>
            <a:off x="5297763" y="1590538"/>
            <a:ext cx="6250769" cy="3516057"/>
          </a:xfrm>
          <a:prstGeom prst="rect">
            <a:avLst/>
          </a:prstGeom>
        </p:spPr>
      </p:pic>
    </p:spTree>
    <p:extLst>
      <p:ext uri="{BB962C8B-B14F-4D97-AF65-F5344CB8AC3E}">
        <p14:creationId xmlns:p14="http://schemas.microsoft.com/office/powerpoint/2010/main" val="397381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9AFB66-BE22-4E8F-8593-5307AEF159CF}"/>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Way it works part 3</a:t>
            </a:r>
          </a:p>
        </p:txBody>
      </p:sp>
      <p:sp>
        <p:nvSpPr>
          <p:cNvPr id="4" name="TextBox 3">
            <a:extLst>
              <a:ext uri="{FF2B5EF4-FFF2-40B4-BE49-F238E27FC236}">
                <a16:creationId xmlns:a16="http://schemas.microsoft.com/office/drawing/2014/main" id="{2CFA0354-1F95-43E3-A2B4-9C45728752E2}"/>
              </a:ext>
            </a:extLst>
          </p:cNvPr>
          <p:cNvSpPr txBox="1"/>
          <p:nvPr/>
        </p:nvSpPr>
        <p:spPr>
          <a:xfrm>
            <a:off x="643468" y="2638044"/>
            <a:ext cx="3363974" cy="3415622"/>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dirty="0">
                <a:solidFill>
                  <a:schemeClr val="bg1"/>
                </a:solidFill>
              </a:rPr>
              <a:t>For imagery purposes, the User can see the logo or trademark of the Podcast Feed. For example, on both images, it shows the Trademark image of Dateline NBC and Crime Junkie. As for the favorite playlists (which is later explained in the PowerPoint), shows the heart logo because it is a list of your favorite podcasts of course!</a:t>
            </a:r>
            <a:endParaRPr lang="en-US">
              <a:solidFill>
                <a:schemeClr val="bg1"/>
              </a:solidFill>
            </a:endParaRPr>
          </a:p>
        </p:txBody>
      </p:sp>
      <p:pic>
        <p:nvPicPr>
          <p:cNvPr id="6" name="Picture 5">
            <a:extLst>
              <a:ext uri="{FF2B5EF4-FFF2-40B4-BE49-F238E27FC236}">
                <a16:creationId xmlns:a16="http://schemas.microsoft.com/office/drawing/2014/main" id="{640CA3D3-F07A-4155-98F8-BB834BD796A4}"/>
              </a:ext>
            </a:extLst>
          </p:cNvPr>
          <p:cNvPicPr>
            <a:picLocks noChangeAspect="1"/>
          </p:cNvPicPr>
          <p:nvPr/>
        </p:nvPicPr>
        <p:blipFill rotWithShape="1">
          <a:blip r:embed="rId2"/>
          <a:srcRect l="15673" t="3421" r="15578" b="12648"/>
          <a:stretch/>
        </p:blipFill>
        <p:spPr>
          <a:xfrm>
            <a:off x="4806462" y="484075"/>
            <a:ext cx="3497635" cy="2401889"/>
          </a:xfrm>
          <a:prstGeom prst="rect">
            <a:avLst/>
          </a:prstGeom>
        </p:spPr>
      </p:pic>
      <p:pic>
        <p:nvPicPr>
          <p:cNvPr id="9" name="Picture 8">
            <a:extLst>
              <a:ext uri="{FF2B5EF4-FFF2-40B4-BE49-F238E27FC236}">
                <a16:creationId xmlns:a16="http://schemas.microsoft.com/office/drawing/2014/main" id="{B6595282-4B12-4041-9A5E-B20343E87FB1}"/>
              </a:ext>
            </a:extLst>
          </p:cNvPr>
          <p:cNvPicPr>
            <a:picLocks noChangeAspect="1"/>
          </p:cNvPicPr>
          <p:nvPr/>
        </p:nvPicPr>
        <p:blipFill rotWithShape="1">
          <a:blip r:embed="rId3"/>
          <a:srcRect l="15481" t="3248" r="15674" b="11728"/>
          <a:stretch/>
        </p:blipFill>
        <p:spPr>
          <a:xfrm>
            <a:off x="8471651" y="456237"/>
            <a:ext cx="3497635" cy="2429727"/>
          </a:xfrm>
          <a:prstGeom prst="rect">
            <a:avLst/>
          </a:prstGeom>
        </p:spPr>
      </p:pic>
      <p:pic>
        <p:nvPicPr>
          <p:cNvPr id="11" name="Picture 10">
            <a:extLst>
              <a:ext uri="{FF2B5EF4-FFF2-40B4-BE49-F238E27FC236}">
                <a16:creationId xmlns:a16="http://schemas.microsoft.com/office/drawing/2014/main" id="{F8970297-FE93-4389-AA4D-4196CE545B37}"/>
              </a:ext>
            </a:extLst>
          </p:cNvPr>
          <p:cNvPicPr>
            <a:picLocks noChangeAspect="1"/>
          </p:cNvPicPr>
          <p:nvPr/>
        </p:nvPicPr>
        <p:blipFill rotWithShape="1">
          <a:blip r:embed="rId4"/>
          <a:srcRect l="15677" t="3519" r="15764" b="11728"/>
          <a:stretch/>
        </p:blipFill>
        <p:spPr>
          <a:xfrm>
            <a:off x="6286558" y="3429000"/>
            <a:ext cx="4273179" cy="2971481"/>
          </a:xfrm>
          <a:prstGeom prst="rect">
            <a:avLst/>
          </a:prstGeom>
        </p:spPr>
      </p:pic>
    </p:spTree>
    <p:extLst>
      <p:ext uri="{BB962C8B-B14F-4D97-AF65-F5344CB8AC3E}">
        <p14:creationId xmlns:p14="http://schemas.microsoft.com/office/powerpoint/2010/main" val="36692414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F4580-621E-4E7C-8676-0C6268D9AADF}"/>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WOW factor 1</a:t>
            </a:r>
          </a:p>
        </p:txBody>
      </p:sp>
      <p:sp>
        <p:nvSpPr>
          <p:cNvPr id="6" name="TextBox 5">
            <a:extLst>
              <a:ext uri="{FF2B5EF4-FFF2-40B4-BE49-F238E27FC236}">
                <a16:creationId xmlns:a16="http://schemas.microsoft.com/office/drawing/2014/main" id="{7E0C2E3B-4DD2-438B-A2C1-FEF6B8EB56BF}"/>
              </a:ext>
            </a:extLst>
          </p:cNvPr>
          <p:cNvSpPr txBox="1"/>
          <p:nvPr/>
        </p:nvSpPr>
        <p:spPr>
          <a:xfrm>
            <a:off x="643468" y="2638044"/>
            <a:ext cx="3363974" cy="3415622"/>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en-US" sz="1400">
                <a:solidFill>
                  <a:schemeClr val="bg1"/>
                </a:solidFill>
              </a:rPr>
              <a:t>Users have the option to Go back and Go Forward 30 seconds throughout the podcast.  The Go Back 30 seconds button is located to the left of the pause button, and the Go Forward 30 seconds button is located to the right of the Pause Button.</a:t>
            </a:r>
          </a:p>
          <a:p>
            <a:pPr marL="285750" indent="-228600" defTabSz="914400">
              <a:lnSpc>
                <a:spcPct val="90000"/>
              </a:lnSpc>
              <a:spcBef>
                <a:spcPts val="1000"/>
              </a:spcBef>
              <a:buClr>
                <a:schemeClr val="accent2"/>
              </a:buClr>
              <a:buFont typeface="Arial" panose="020B0604020202020204" pitchFamily="34" charset="0"/>
              <a:buChar char="•"/>
            </a:pPr>
            <a:endParaRPr lang="en-US" sz="1400">
              <a:solidFill>
                <a:schemeClr val="bg1"/>
              </a:solidFill>
            </a:endParaRPr>
          </a:p>
          <a:p>
            <a:pPr marL="285750" indent="-228600" defTabSz="914400">
              <a:lnSpc>
                <a:spcPct val="90000"/>
              </a:lnSpc>
              <a:spcBef>
                <a:spcPts val="1000"/>
              </a:spcBef>
              <a:buClr>
                <a:schemeClr val="accent2"/>
              </a:buClr>
              <a:buFont typeface="Arial" panose="020B0604020202020204" pitchFamily="34" charset="0"/>
              <a:buChar char="•"/>
            </a:pPr>
            <a:r>
              <a:rPr lang="en-US" sz="1400">
                <a:solidFill>
                  <a:schemeClr val="bg1"/>
                </a:solidFill>
              </a:rPr>
              <a:t>Users also have the option have whatever type of speed your episode whats to run (Playback Speed). It is located at the bottom right corner, where in the screenshot for example, the podcast is playing at 1.3x Speed.</a:t>
            </a:r>
          </a:p>
          <a:p>
            <a:pPr indent="-228600" defTabSz="914400">
              <a:lnSpc>
                <a:spcPct val="90000"/>
              </a:lnSpc>
              <a:spcBef>
                <a:spcPts val="1000"/>
              </a:spcBef>
              <a:buClr>
                <a:schemeClr val="accent2"/>
              </a:buClr>
              <a:buFont typeface="Arial" panose="020B0604020202020204" pitchFamily="34" charset="0"/>
              <a:buChar char="•"/>
            </a:pPr>
            <a:endParaRPr lang="en-US" sz="1400">
              <a:solidFill>
                <a:schemeClr val="bg1"/>
              </a:solidFill>
            </a:endParaRPr>
          </a:p>
          <a:p>
            <a:pPr indent="-228600" defTabSz="914400">
              <a:lnSpc>
                <a:spcPct val="90000"/>
              </a:lnSpc>
              <a:spcBef>
                <a:spcPts val="1000"/>
              </a:spcBef>
              <a:buClr>
                <a:schemeClr val="accent2"/>
              </a:buClr>
              <a:buFont typeface="Arial" panose="020B0604020202020204" pitchFamily="34" charset="0"/>
              <a:buChar char="•"/>
            </a:pPr>
            <a:endParaRPr lang="en-US" sz="1400">
              <a:solidFill>
                <a:schemeClr val="bg1"/>
              </a:solidFill>
            </a:endParaRPr>
          </a:p>
          <a:p>
            <a:pPr marL="285750" indent="-228600" defTabSz="914400">
              <a:lnSpc>
                <a:spcPct val="90000"/>
              </a:lnSpc>
              <a:spcBef>
                <a:spcPts val="1000"/>
              </a:spcBef>
              <a:buClr>
                <a:schemeClr val="accent2"/>
              </a:buClr>
              <a:buFont typeface="Arial" panose="020B0604020202020204" pitchFamily="34" charset="0"/>
              <a:buChar char="•"/>
            </a:pPr>
            <a:endParaRPr lang="en-US" sz="1400">
              <a:solidFill>
                <a:schemeClr val="bg1"/>
              </a:solidFill>
            </a:endParaRPr>
          </a:p>
        </p:txBody>
      </p:sp>
      <p:pic>
        <p:nvPicPr>
          <p:cNvPr id="11" name="Picture 10" descr="Graphical user interface, application&#10;&#10;Description automatically generated">
            <a:extLst>
              <a:ext uri="{FF2B5EF4-FFF2-40B4-BE49-F238E27FC236}">
                <a16:creationId xmlns:a16="http://schemas.microsoft.com/office/drawing/2014/main" id="{5A330822-2BAE-4A36-A89D-D298EEF65F08}"/>
              </a:ext>
            </a:extLst>
          </p:cNvPr>
          <p:cNvPicPr>
            <a:picLocks noChangeAspect="1"/>
          </p:cNvPicPr>
          <p:nvPr/>
        </p:nvPicPr>
        <p:blipFill rotWithShape="1">
          <a:blip r:embed="rId2"/>
          <a:srcRect l="13360" t="3122" r="17969" b="13333"/>
          <a:stretch/>
        </p:blipFill>
        <p:spPr>
          <a:xfrm>
            <a:off x="5297763" y="1209752"/>
            <a:ext cx="6250769" cy="4277629"/>
          </a:xfrm>
          <a:prstGeom prst="rect">
            <a:avLst/>
          </a:prstGeom>
        </p:spPr>
      </p:pic>
    </p:spTree>
    <p:extLst>
      <p:ext uri="{BB962C8B-B14F-4D97-AF65-F5344CB8AC3E}">
        <p14:creationId xmlns:p14="http://schemas.microsoft.com/office/powerpoint/2010/main" val="196962012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Facet</Template>
  <TotalTime>1093</TotalTime>
  <Words>860</Words>
  <Application>Microsoft Office PowerPoint</Application>
  <PresentationFormat>Widescreen</PresentationFormat>
  <Paragraphs>58</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Parcel</vt:lpstr>
      <vt:lpstr>CSC 335 PODCAST PLAYER</vt:lpstr>
      <vt:lpstr>Introduction</vt:lpstr>
      <vt:lpstr>View</vt:lpstr>
      <vt:lpstr>FEEDS</vt:lpstr>
      <vt:lpstr>Way It works PT 1</vt:lpstr>
      <vt:lpstr>Way it works pt 2</vt:lpstr>
      <vt:lpstr>Way it works part 3</vt:lpstr>
      <vt:lpstr>Way it works part 3</vt:lpstr>
      <vt:lpstr>WOW factor 1</vt:lpstr>
      <vt:lpstr>Wow factor 2</vt:lpstr>
      <vt:lpstr>Wow factor 3</vt:lpstr>
      <vt:lpstr>Wow factor 4</vt:lpstr>
      <vt:lpstr>THE END (WE HOPE YOU ENJOY OUR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335 PODCAST PLAYER</dc:title>
  <dc:creator>Nathan Teku</dc:creator>
  <cp:lastModifiedBy>Nathan Teku</cp:lastModifiedBy>
  <cp:revision>21</cp:revision>
  <dcterms:created xsi:type="dcterms:W3CDTF">2021-12-07T23:48:23Z</dcterms:created>
  <dcterms:modified xsi:type="dcterms:W3CDTF">2021-12-08T18:02:09Z</dcterms:modified>
</cp:coreProperties>
</file>